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7" r:id="rId1"/>
  </p:sldMasterIdLst>
  <p:notesMasterIdLst>
    <p:notesMasterId r:id="rId19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7" r:id="rId11"/>
    <p:sldId id="269" r:id="rId12"/>
    <p:sldId id="258" r:id="rId13"/>
    <p:sldId id="270" r:id="rId14"/>
    <p:sldId id="259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3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A12355-E2B4-45FB-8C2F-3D349E208817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DF920-342E-49C3-B4B0-1B4F03DE1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3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5C6A-FB40-4B3D-BD92-BE8A4F8B7F0E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F4DE-D8A1-48B1-A84C-04E2160ED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29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5C6A-FB40-4B3D-BD92-BE8A4F8B7F0E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F4DE-D8A1-48B1-A84C-04E2160ED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7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5C6A-FB40-4B3D-BD92-BE8A4F8B7F0E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F4DE-D8A1-48B1-A84C-04E2160ED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58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5C6A-FB40-4B3D-BD92-BE8A4F8B7F0E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F4DE-D8A1-48B1-A84C-04E2160ED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7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5C6A-FB40-4B3D-BD92-BE8A4F8B7F0E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F4DE-D8A1-48B1-A84C-04E2160ED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46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5C6A-FB40-4B3D-BD92-BE8A4F8B7F0E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F4DE-D8A1-48B1-A84C-04E2160ED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86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5C6A-FB40-4B3D-BD92-BE8A4F8B7F0E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F4DE-D8A1-48B1-A84C-04E2160ED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0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5C6A-FB40-4B3D-BD92-BE8A4F8B7F0E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F4DE-D8A1-48B1-A84C-04E2160ED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1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5C6A-FB40-4B3D-BD92-BE8A4F8B7F0E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F4DE-D8A1-48B1-A84C-04E2160ED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00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5C6A-FB40-4B3D-BD92-BE8A4F8B7F0E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F4DE-D8A1-48B1-A84C-04E2160ED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21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5C6A-FB40-4B3D-BD92-BE8A4F8B7F0E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F4DE-D8A1-48B1-A84C-04E2160ED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4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B5C6A-FB40-4B3D-BD92-BE8A4F8B7F0E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6F4DE-D8A1-48B1-A84C-04E2160ED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80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media" Target="../media/media2.avi"/><Relationship Id="rId7" Type="http://schemas.openxmlformats.org/officeDocument/2006/relationships/image" Target="../media/image13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avi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4.avi"/><Relationship Id="rId7" Type="http://schemas.openxmlformats.org/officeDocument/2006/relationships/image" Target="../media/image17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avi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6.avi"/><Relationship Id="rId7" Type="http://schemas.openxmlformats.org/officeDocument/2006/relationships/image" Target="../media/image20.png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6.avi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35099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Path Planning and Obstacle Avoidance for Under-actuated System via Heat Flow Method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Shenyu</a:t>
            </a:r>
            <a:r>
              <a:rPr lang="en-US" dirty="0" smtClean="0"/>
              <a:t> Liu</a:t>
            </a:r>
          </a:p>
          <a:p>
            <a:r>
              <a:rPr lang="en-US" dirty="0" smtClean="0"/>
              <a:t>Coordinated Science Laboratory</a:t>
            </a:r>
          </a:p>
          <a:p>
            <a:r>
              <a:rPr lang="en-US" dirty="0" smtClean="0"/>
              <a:t>University of Illinois at Urbana-Champaign</a:t>
            </a:r>
          </a:p>
          <a:p>
            <a:r>
              <a:rPr lang="en-US" dirty="0" smtClean="0"/>
              <a:t>sliu@Illinois.edu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31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rallel_park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9840" y="1716604"/>
            <a:ext cx="5546471" cy="4159853"/>
          </a:xfrm>
          <a:prstGeom prst="rect">
            <a:avLst/>
          </a:prstGeom>
        </p:spPr>
      </p:pic>
      <p:pic>
        <p:nvPicPr>
          <p:cNvPr id="3" name="parallel_parking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36311" y="1716604"/>
            <a:ext cx="5544601" cy="41584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0042" y="507737"/>
            <a:ext cx="4093749" cy="535531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Unicycle Parallel Parking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36951" y="1436112"/>
                <a:ext cx="1652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1" y="1436112"/>
                <a:ext cx="1652247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783422" y="1436112"/>
                <a:ext cx="1780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422" y="1436112"/>
                <a:ext cx="1780487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26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Example: boxcar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92178" y="4828318"/>
                <a:ext cx="9899822" cy="18515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</m:m>
                          </m:e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eqAr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i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  <m:func>
                                            <m:func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200" i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d>
                          </m:e>
                        </m:groupChr>
                      </m:e>
                      <m:li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lim>
                    </m:limLow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2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Low>
                          <m:limLow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lim>
                        </m:limLow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Low>
                          <m:limLow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200" i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200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lim>
                        </m:limLow>
                        <m:acc>
                          <m:accPr>
                            <m:chr m:val="̅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200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Low>
                          <m:limLow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ctrlP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2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sz="22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lim>
                        </m:limLow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200" dirty="0" smtClean="0"/>
              </a:p>
              <a:p>
                <a:pPr marL="0" indent="0">
                  <a:buNone/>
                </a:pPr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92178" y="4828318"/>
                <a:ext cx="9899822" cy="1851538"/>
              </a:xfrm>
              <a:blipFill>
                <a:blip r:embed="rId2"/>
                <a:stretch>
                  <a:fillRect t="-2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9"/>
          <a:stretch/>
        </p:blipFill>
        <p:spPr>
          <a:xfrm>
            <a:off x="4104447" y="1359243"/>
            <a:ext cx="4477375" cy="33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4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oxcar_parallelpark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4092" y="1591435"/>
            <a:ext cx="5334000" cy="4000500"/>
          </a:xfrm>
          <a:prstGeom prst="rect">
            <a:avLst/>
          </a:prstGeom>
        </p:spPr>
      </p:pic>
      <p:pic>
        <p:nvPicPr>
          <p:cNvPr id="5" name="boxcar_180turn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58092" y="1591435"/>
            <a:ext cx="5334000" cy="4000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2742" y="569445"/>
            <a:ext cx="1258421" cy="535531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Boxcar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40997" y="1503432"/>
            <a:ext cx="29339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Parallel Parking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74997" y="1503432"/>
            <a:ext cx="29339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180⁰ turning</a:t>
            </a:r>
          </a:p>
        </p:txBody>
      </p:sp>
    </p:spTree>
    <p:extLst>
      <p:ext uri="{BB962C8B-B14F-4D97-AF65-F5344CB8AC3E}">
        <p14:creationId xmlns:p14="http://schemas.microsoft.com/office/powerpoint/2010/main" val="12796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Obstacle Avoidance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76400" y="1788555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 smtClean="0"/>
                  <a:t>Obstacles are defined to be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200" dirty="0" smtClean="0"/>
                  <a:t>Define the new inner product matrix: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d>
                        <m:d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/>
                  <a:t>	</a:t>
                </a:r>
                <a:r>
                  <a:rPr lang="en-US" sz="22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200" dirty="0" smtClean="0"/>
                  <a:t> is a function with the following properties: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200" b="0" dirty="0" smtClean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200" dirty="0" smtClean="0"/>
                  <a:t> 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200" b="0" dirty="0" smtClean="0"/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200" dirty="0" smtClean="0"/>
                  <a:t> when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dirty="0" smtClean="0"/>
                  <a:t> is far away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200" dirty="0" smtClean="0"/>
                  <a:t>.</a:t>
                </a:r>
                <a:endParaRPr lang="en-US" sz="2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200" dirty="0" smtClean="0"/>
                  <a:t>In the case when obstacles are balls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 smtClean="0"/>
                  <a:t>,  can choose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=1+</m:t>
                      </m:r>
                      <m:sSup>
                        <m:sSupPr>
                          <m:ctrlPr>
                            <a:rPr lang="en-US" sz="2200" b="0" i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0,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sz="2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sz="2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2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2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2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US" sz="2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sz="2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sz="2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6400" y="1788555"/>
                <a:ext cx="10515600" cy="4351338"/>
              </a:xfrm>
              <a:blipFill>
                <a:blip r:embed="rId2"/>
                <a:stretch>
                  <a:fillRect l="-638" t="-840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80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10292" y="555971"/>
            <a:ext cx="3348353" cy="535531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Obstacle Avoidance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3433" y="1602413"/>
            <a:ext cx="348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Bypass from same side of obstacles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0750" y="1602413"/>
            <a:ext cx="389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Bypass from opposite sides of obstacles</a:t>
            </a:r>
          </a:p>
        </p:txBody>
      </p:sp>
      <p:pic>
        <p:nvPicPr>
          <p:cNvPr id="7" name="obstacle_avoidance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4730" y="1971745"/>
            <a:ext cx="5673628" cy="4255221"/>
          </a:xfrm>
          <a:prstGeom prst="rect">
            <a:avLst/>
          </a:prstGeom>
        </p:spPr>
      </p:pic>
      <p:pic>
        <p:nvPicPr>
          <p:cNvPr id="8" name="obstacle_avoidanc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48358" y="1971745"/>
            <a:ext cx="5673628" cy="42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3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2369322"/>
            <a:ext cx="8283146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 smtClean="0"/>
              <a:t>It is observed that an advantage of path planning via heat flow equation is that by customizing initial curve, we are able to configure how these obstacles are by-passed. On the contrary, directly solving the geodesic equation will not give the customized shortest path.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8667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2171614"/>
            <a:ext cx="8517924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 smtClean="0"/>
              <a:t>Proposed a way to find optimal control for under-actuated nonlinear affine system by applying heat flow method to an augmented system with a penalty in the infeasible control direction.</a:t>
            </a:r>
            <a:r>
              <a:rPr lang="en-US" sz="2200" dirty="0"/>
              <a:t> </a:t>
            </a:r>
            <a:endParaRPr lang="en-US" sz="2200" dirty="0" smtClean="0"/>
          </a:p>
          <a:p>
            <a:pPr>
              <a:lnSpc>
                <a:spcPct val="100000"/>
              </a:lnSpc>
            </a:pPr>
            <a:r>
              <a:rPr lang="en-US" sz="2200" dirty="0" smtClean="0"/>
              <a:t>Examining </a:t>
            </a:r>
            <a:r>
              <a:rPr lang="en-US" sz="2200" dirty="0"/>
              <a:t>the convergence of trajectory of augmented system to that of actual system with respect to the penalty gain.</a:t>
            </a:r>
            <a:endParaRPr lang="en-US" sz="2200" dirty="0" smtClean="0"/>
          </a:p>
          <a:p>
            <a:pPr>
              <a:lnSpc>
                <a:spcPct val="100000"/>
              </a:lnSpc>
            </a:pPr>
            <a:r>
              <a:rPr lang="en-US" sz="2200" dirty="0" smtClean="0"/>
              <a:t>Studied the application of our heat flow method in path planning with obstacle avoidance. Pointed out its advantage in path shape configuration.</a:t>
            </a:r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5134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367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&amp; Cost Definition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76400" y="1659196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 smtClean="0"/>
                  <a:t>The actual System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 smtClean="0"/>
                  <a:t> has state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200" dirty="0" smtClean="0"/>
                  <a:t> and its dynamics is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2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 smtClean="0"/>
                  <a:t>	where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 smtClean="0"/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/>
                  <a:t>	</a:t>
                </a:r>
                <a:r>
                  <a:rPr lang="en-US" sz="22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200" dirty="0" smtClean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dirty="0" smtClean="0"/>
                  <a:t>Under-actuated since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200" dirty="0" smtClean="0"/>
                  <a:t> for all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200" dirty="0" smtClean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dirty="0" smtClean="0"/>
                  <a:t>Associated with a cost functional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𝑅𝑢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2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 smtClean="0"/>
                  <a:t>	where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≻0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200" b="0" dirty="0" smtClean="0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 smtClean="0"/>
                  <a:t>.</a:t>
                </a:r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6400" y="1659196"/>
                <a:ext cx="10515600" cy="4351338"/>
              </a:xfrm>
              <a:blipFill>
                <a:blip r:embed="rId2"/>
                <a:stretch>
                  <a:fillRect l="-638" t="-980" b="-1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63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76400" y="1837981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b="0" dirty="0" smtClean="0"/>
                  <a:t>Lie bracket: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200" dirty="0" smtClean="0"/>
                  <a:t>Define distributions recursively: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span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2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:=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 smtClean="0">
                    <a:solidFill>
                      <a:schemeClr val="accent4"/>
                    </a:solidFill>
                  </a:rPr>
                  <a:t>Chow’s Theorem: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>
                    <a:solidFill>
                      <a:schemeClr val="accent4"/>
                    </a:solidFill>
                  </a:rPr>
                  <a:t>	</a:t>
                </a:r>
                <a:r>
                  <a:rPr lang="en-US" sz="2200" i="1" dirty="0" smtClean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chemeClr val="tx1"/>
                                </a:solidFill>
                              </a:rPr>
                              <m:t>Δ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200" i="1" dirty="0" smtClean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200" i="1" dirty="0" smtClean="0">
                    <a:solidFill>
                      <a:schemeClr val="tx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200" i="1" dirty="0" smtClean="0">
                    <a:solidFill>
                      <a:schemeClr val="tx1"/>
                    </a:solidFill>
                  </a:rPr>
                  <a:t>, then the system is controllable.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6400" y="1837981"/>
                <a:ext cx="10515600" cy="4351338"/>
              </a:xfrm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31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998619"/>
            <a:ext cx="9073978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 smtClean="0"/>
              <a:t>Various ways of finding optimal control: maximum principle, HJB equation, etc.</a:t>
            </a:r>
          </a:p>
          <a:p>
            <a:pPr>
              <a:lnSpc>
                <a:spcPct val="100000"/>
              </a:lnSpc>
            </a:pPr>
            <a:r>
              <a:rPr lang="en-US" sz="2200" dirty="0" smtClean="0"/>
              <a:t>Good for simple systems; solutions are hard to find for systems of large dimensions and other general complex systems.</a:t>
            </a:r>
          </a:p>
          <a:p>
            <a:pPr>
              <a:lnSpc>
                <a:spcPct val="100000"/>
              </a:lnSpc>
            </a:pPr>
            <a:r>
              <a:rPr lang="en-US" sz="2200" dirty="0" smtClean="0"/>
              <a:t>Can be weak solution; i.e., not continuously differentiable.</a:t>
            </a:r>
          </a:p>
          <a:p>
            <a:pPr>
              <a:lnSpc>
                <a:spcPct val="100000"/>
              </a:lnSpc>
            </a:pPr>
            <a:r>
              <a:rPr lang="en-US" sz="2200" dirty="0" smtClean="0"/>
              <a:t>Boundary value problem; difficult to solve and solution may not be unique.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4202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Augmented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76400" y="1850339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200" b="0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2200" dirty="0" smtClean="0"/>
                  <a:t>	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 smtClean="0"/>
                  <a:t>	where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200" dirty="0" smtClean="0"/>
                  <a:t> same as actual system and </a:t>
                </a:r>
                <a:endParaRPr lang="en-US" sz="22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 smtClean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2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 smtClean="0"/>
                  <a:t>, orthogonal  and normalized</a:t>
                </a:r>
                <a:endParaRPr lang="en-US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/>
                  <a:t>	</a:t>
                </a:r>
                <a:r>
                  <a:rPr lang="en-US" sz="22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</m:sub>
                                  </m:sSub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200" dirty="0"/>
                  <a:t>.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 smtClean="0"/>
                  <a:t> is of full rank for all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200" dirty="0" smtClean="0"/>
                  <a:t>; fully actuated.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dirty="0" smtClean="0"/>
                  <a:t>Associated with a cost functional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𝑅𝑢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200" dirty="0" smtClean="0"/>
                  <a:t>Same boundary condition</a:t>
                </a:r>
                <a:endParaRPr lang="en-US" sz="2200" dirty="0"/>
              </a:p>
            </p:txBody>
          </p:sp>
        </mc:Choice>
        <mc:Fallback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6400" y="1850339"/>
                <a:ext cx="10515600" cy="4351338"/>
              </a:xfrm>
              <a:blipFill>
                <a:blip r:embed="rId2"/>
                <a:stretch>
                  <a:fillRect l="-638" t="-42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12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Intuition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76400" y="1813269"/>
                <a:ext cx="8332573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 smtClean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200" dirty="0" smtClean="0"/>
                  <a:t>			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𝑅𝑢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200" dirty="0" smtClean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i="1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22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𝑅𝑢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2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 smtClean="0"/>
                  <a:t>The augmented system dynamics Includes </a:t>
                </a:r>
                <a:r>
                  <a:rPr lang="en-US" sz="2200" dirty="0"/>
                  <a:t>infeasible control </a:t>
                </a:r>
                <a:r>
                  <a:rPr lang="en-US" sz="2200" dirty="0" smtClean="0"/>
                  <a:t>efforts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2200" dirty="0" smtClean="0"/>
                  <a:t> which we hope to vanish. The additional cost due to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2200" dirty="0" smtClean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 smtClean="0"/>
                  <a:t> is penalized by the parameter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. From the problem setting,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 smtClean="0"/>
                  <a:t> is minimized, forcing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̅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200" dirty="0" smtClean="0"/>
                  <a:t> to be small when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 is large. Hence the trajectory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200" dirty="0" smtClean="0"/>
                  <a:t> will get closer to a trajectory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 smtClean="0"/>
                  <a:t> when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dirty="0" smtClean="0"/>
                  <a:t>becomes larger.</a:t>
                </a:r>
                <a:endParaRPr lang="en-US" sz="2200" dirty="0"/>
              </a:p>
              <a:p>
                <a:pPr>
                  <a:lnSpc>
                    <a:spcPct val="100000"/>
                  </a:lnSpc>
                </a:pPr>
                <a:endParaRPr lang="en-US" sz="2200" dirty="0"/>
              </a:p>
              <a:p>
                <a:pPr>
                  <a:lnSpc>
                    <a:spcPct val="100000"/>
                  </a:lnSpc>
                </a:pPr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6400" y="1813269"/>
                <a:ext cx="8332573" cy="4351338"/>
              </a:xfrm>
              <a:blipFill>
                <a:blip r:embed="rId2"/>
                <a:stretch>
                  <a:fillRect l="-951" r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141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Geodesic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76400" y="1325563"/>
                <a:ext cx="9531178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acc>
                          <m:accPr>
                            <m:chr m:val="̇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sz="2200" dirty="0" smtClean="0"/>
                  <a:t>, where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𝑘𝐼</m:t>
                              </m:r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dirty="0" smtClean="0"/>
              </a:p>
              <a:p>
                <a:r>
                  <a:rPr lang="en-US" sz="2200" dirty="0" smtClean="0"/>
                  <a:t> Expand terms in Euler-Lagrange equation, we have the geodesic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=0 ∀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:r>
                  <a:rPr lang="en-US" sz="2200" dirty="0"/>
                  <a:t>	</a:t>
                </a:r>
                <a:r>
                  <a:rPr lang="en-US" sz="2200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𝑖𝑙</m:t>
                            </m:r>
                          </m:sub>
                        </m:sSub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𝑙𝑗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𝑙𝑘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𝑗𝑘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2200" dirty="0" smtClean="0"/>
                  <a:t> (</a:t>
                </a:r>
                <a:r>
                  <a:rPr lang="en-US" sz="2200" dirty="0" err="1" smtClean="0"/>
                  <a:t>Christoffel</a:t>
                </a:r>
                <a:r>
                  <a:rPr lang="en-US" sz="2200" dirty="0" smtClean="0"/>
                  <a:t> symbols)</a:t>
                </a:r>
              </a:p>
              <a:p>
                <a:r>
                  <a:rPr lang="en-US" sz="2200" dirty="0" smtClean="0"/>
                  <a:t>Directly solving geodesic equation is hard.</a:t>
                </a:r>
              </a:p>
              <a:p>
                <a:r>
                  <a:rPr lang="en-US" sz="2200" dirty="0" smtClean="0"/>
                  <a:t>Add one more argument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 smtClean="0"/>
                  <a:t> and minimize the energy functional with respect to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 smtClean="0"/>
                  <a:t>:</a:t>
                </a:r>
              </a:p>
              <a:p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6400" y="1325563"/>
                <a:ext cx="9531178" cy="4351338"/>
              </a:xfrm>
              <a:blipFill>
                <a:blip r:embed="rId2"/>
                <a:stretch>
                  <a:fillRect l="-703" r="-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525" y="4624076"/>
            <a:ext cx="5244244" cy="22339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591403" y="5464039"/>
                <a:ext cx="2879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0,+∞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403" y="5464039"/>
                <a:ext cx="2879122" cy="276999"/>
              </a:xfrm>
              <a:prstGeom prst="rect">
                <a:avLst/>
              </a:prstGeom>
              <a:blipFill>
                <a:blip r:embed="rId4"/>
                <a:stretch>
                  <a:fillRect l="-63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62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Heat flow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7170" y="1325563"/>
                <a:ext cx="10517659" cy="246217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:r>
                  <a:rPr lang="en-US" sz="2200" dirty="0" smtClean="0"/>
                  <a:t>	with initial condition: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:r>
                  <a:rPr lang="en-US" sz="2200" dirty="0"/>
                  <a:t>	</a:t>
                </a:r>
                <a:r>
                  <a:rPr lang="en-US" sz="2200" dirty="0" smtClean="0"/>
                  <a:t>and boundary condition:</a:t>
                </a:r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170" y="1325563"/>
                <a:ext cx="10517659" cy="246217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HF_illustration-eps-converted-to.pdf - Adobe Acrobat Pro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0" t="33333" r="25022" b="13513"/>
          <a:stretch/>
        </p:blipFill>
        <p:spPr>
          <a:xfrm>
            <a:off x="1446770" y="3691426"/>
            <a:ext cx="5313405" cy="31665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7179275" y="4198943"/>
                <a:ext cx="3991231" cy="1828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>
                    <a:solidFill>
                      <a:schemeClr val="accent4"/>
                    </a:solidFill>
                  </a:rPr>
                  <a:t>Lemma: </a:t>
                </a:r>
                <a:r>
                  <a:rPr lang="en-US" sz="2200" i="1" dirty="0" smtClean="0">
                    <a:solidFill>
                      <a:schemeClr val="tx1"/>
                    </a:solidFill>
                  </a:rPr>
                  <a:t>the solution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200" i="1" dirty="0" smtClean="0">
                    <a:solidFill>
                      <a:schemeClr val="tx1"/>
                    </a:solidFill>
                  </a:rPr>
                  <a:t> of heat flow equation converges to a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200" i="1" dirty="0" smtClean="0">
                    <a:solidFill>
                      <a:schemeClr val="tx1"/>
                    </a:solidFill>
                  </a:rPr>
                  <a:t> of geodesic equation 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200" i="1" dirty="0" smtClean="0">
                    <a:solidFill>
                      <a:schemeClr val="tx1"/>
                    </a:solidFill>
                  </a:rPr>
                  <a:t>. In addition,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⋅,</m:t>
                            </m:r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↘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i="1" dirty="0" smtClean="0">
                    <a:solidFill>
                      <a:schemeClr val="tx1"/>
                    </a:solidFill>
                  </a:rPr>
                  <a:t> as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200" i="1" dirty="0">
                    <a:solidFill>
                      <a:schemeClr val="tx1"/>
                    </a:solidFill>
                  </a:rPr>
                  <a:t>. </a:t>
                </a:r>
                <a:endParaRPr lang="en-US" sz="22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275" y="4198943"/>
                <a:ext cx="3991231" cy="1828706"/>
              </a:xfrm>
              <a:prstGeom prst="rect">
                <a:avLst/>
              </a:prstGeom>
              <a:blipFill>
                <a:blip r:embed="rId4"/>
                <a:stretch>
                  <a:fillRect l="-1988" t="-2333" b="-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026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Example: unicycle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76400" y="186269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lang="en-US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2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US" sz="22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lang="en-US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2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US" sz="22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US" sz="22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Low>
                            <m:limLow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Low>
                            <m:limLow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2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22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</m:mr>
                                        <m:m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22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lim>
                          </m:limLow>
                          <m:acc>
                            <m:accPr>
                              <m:chr m:val="̅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200" dirty="0" smtClean="0"/>
                  <a:t>Use the formula mentioned earlier,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2200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US" sz="2200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  <m:e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220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latin typeface="Cambria Math" panose="02040503050406030204" pitchFamily="18" charset="0"/>
                                          </a:rPr>
                                          <m:t>in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func>
                                      <m:func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US" sz="220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200">
                                                <a:latin typeface="Cambria Math" panose="02040503050406030204" pitchFamily="18" charset="0"/>
                                              </a:rPr>
                                              <m:t>os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2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func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6400" y="1862695"/>
                <a:ext cx="10515600" cy="4351338"/>
              </a:xfrm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94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</TotalTime>
  <Words>287</Words>
  <Application>Microsoft Office PowerPoint</Application>
  <PresentationFormat>Widescreen</PresentationFormat>
  <Paragraphs>90</Paragraphs>
  <Slides>17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Wingdings</vt:lpstr>
      <vt:lpstr>Office Theme</vt:lpstr>
      <vt:lpstr>Path Planning and Obstacle Avoidance for Under-actuated System via Heat Flow Method</vt:lpstr>
      <vt:lpstr>System &amp; Cost Definition</vt:lpstr>
      <vt:lpstr>Controllability</vt:lpstr>
      <vt:lpstr>Remark</vt:lpstr>
      <vt:lpstr>Augmented system</vt:lpstr>
      <vt:lpstr>Intuition</vt:lpstr>
      <vt:lpstr>Geodesic equation</vt:lpstr>
      <vt:lpstr>Heat flow equation</vt:lpstr>
      <vt:lpstr>Example: unicycle</vt:lpstr>
      <vt:lpstr>PowerPoint Presentation</vt:lpstr>
      <vt:lpstr>Example: boxcar</vt:lpstr>
      <vt:lpstr>PowerPoint Presentation</vt:lpstr>
      <vt:lpstr>Obstacle Avoidance</vt:lpstr>
      <vt:lpstr>PowerPoint Presentation</vt:lpstr>
      <vt:lpstr>Advantage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Shenyu Liu</dc:creator>
  <cp:lastModifiedBy>Administrator</cp:lastModifiedBy>
  <cp:revision>25</cp:revision>
  <dcterms:created xsi:type="dcterms:W3CDTF">2017-02-06T02:09:58Z</dcterms:created>
  <dcterms:modified xsi:type="dcterms:W3CDTF">2017-02-13T23:26:01Z</dcterms:modified>
</cp:coreProperties>
</file>